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4" autoAdjust="0"/>
    <p:restoredTop sz="86207" autoAdjust="0"/>
  </p:normalViewPr>
  <p:slideViewPr>
    <p:cSldViewPr>
      <p:cViewPr varScale="1">
        <p:scale>
          <a:sx n="59" d="100"/>
          <a:sy n="59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A5B94B7-0F91-4523-A66B-3D115D407CA4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F484956-78F2-499B-9369-3CB6148341F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461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4956-78F2-499B-9369-3CB6148341F1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Jaccard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coefficients for different weight distributions. In all cases the inter-cluster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𝑜𝑢𝑡</m:t>
                        </m:r>
                      </m:sub>
                    </m:sSub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~</m:t>
                    </m:r>
                    <m:d>
                      <m:dPr>
                        <m:begChr m:val="⌈"/>
                        <m:endChr m:val="⌉"/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𝜒</m:t>
                            </m:r>
                          </m:e>
                          <m:sub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5</m:t>
                            </m:r>
                          </m:sub>
                          <m:sup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The intra-cluster weight distribution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𝑖𝑛</m:t>
                        </m:r>
                      </m:sub>
                    </m:sSub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~</m:t>
                    </m:r>
                    <m:d>
                      <m:dPr>
                        <m:begChr m:val="⌈"/>
                        <m:endChr m:val="⌉"/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𝜒</m:t>
                            </m:r>
                          </m:e>
                          <m:sub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5</m:t>
                            </m:r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multiplicative factor controlling the mean and variance of the distributions. The left figure present results for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𝛽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𝛾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the right for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𝛾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0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.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5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Both algorithms can handle the case where the weights inside are 10 times stronger on average than outside. The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𝛾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0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.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5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version also solves perfectly for 8 fold difference. It also have better results for 6 fold finding the 0.1 and 0.2 clusters. 4 fold weight difference is too hard for both algorithms.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Jaccard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coefficients for different weight distributions. In all cases the inter-cluster weights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𝑤_𝑜𝑢𝑡~⌈𝜒_5^2 ⌉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The intra-cluster weight distribution is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𝑤_𝑖𝑛~⌈𝜒_5𝑥^2 ⌉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where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multiplicative factor controlling the mean and variance of the distributions. The left figure present results for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𝛽=𝛾=0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the right for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𝛾=0.5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Both algorithms can handle the case where the weights inside are 10 times stronger on average than outside. The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𝛾=0.5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version also solves perfectly for 8 fold difference. It also have better results for 6 fold finding the 0.1 and 0.2 clusters. 4 fold weight difference is too hard for both algorithms.</a:t>
                </a:r>
                <a:endParaRPr lang="en-US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4956-78F2-499B-9369-3CB6148341F1}" type="slidenum">
              <a:rPr lang="he-IL" smtClean="0"/>
              <a:pPr/>
              <a:t>52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870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4956-78F2-499B-9369-3CB6148341F1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0283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Mistake</a:t>
            </a:r>
            <a:r>
              <a:rPr lang="en-US" baseline="0" dirty="0" smtClean="0"/>
              <a:t>: s to 4 should be 14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4956-78F2-499B-9369-3CB6148341F1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71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Spoiler alert –</a:t>
            </a:r>
            <a:r>
              <a:rPr lang="en-US" baseline="0" dirty="0" smtClean="0"/>
              <a:t> complexity results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4956-78F2-499B-9369-3CB6148341F1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For </a:t>
            </a:r>
            <a:r>
              <a:rPr lang="en-US" dirty="0" err="1" smtClean="0"/>
              <a:t>k~V</a:t>
            </a:r>
            <a:r>
              <a:rPr lang="en-US" dirty="0" smtClean="0"/>
              <a:t> there is a constant approximation</a:t>
            </a:r>
            <a:r>
              <a:rPr lang="en-US" baseline="0" dirty="0" smtClean="0"/>
              <a:t> but not in the general case.</a:t>
            </a:r>
          </a:p>
          <a:p>
            <a:pPr algn="l" rtl="0"/>
            <a:r>
              <a:rPr lang="en-US" baseline="0" dirty="0" smtClean="0"/>
              <a:t>Explain approximation and PTAS (polynomial time approximation scheme)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4956-78F2-499B-9369-3CB6148341F1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Jaccard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coefficients for different values of contamination. The left figure present results for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𝛽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𝛾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the right for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𝛾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0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.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5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Both versions decompose the graph perfectly for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𝑝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≤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0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.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for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𝑝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0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.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15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we see that the density definition deteriorate with values around 0.36 corresponding to just finding the 0.1 cluster and the rest of the graph. On the other hand, for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𝛾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0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.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5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Jaccard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values are either 1 (perfect match) or 0.55 corresponding to finding the 0.1 and 0.2 clusters and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puting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0.3 and 0.4 together. The original density definition clusters the whole graph together (J=0.29) for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𝑝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≥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0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.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The cohesion version finds the 0.1 cluster in some of the cases of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𝑝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0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.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before failing to identify any clusters for greater values. 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Jaccard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coefficients for different values of contamination. The left figure present results for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𝛽=𝛾=0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the right for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𝛾=0.5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Both versions decompose the graph perfectly for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𝑝≤0.1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for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𝑝=0.15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we see that the density definition deteriorate with values around 0.36 corresponding to just finding the 0.1 cluster and the rest of the graph. On the other hand, for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𝛾=0.5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Jaccard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values are either 1 (perfect match) or 0.55 corresponding to finding the 0.1 and 0.2 clusters and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puting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0.3 and 0.4 together. The original density definition clusters the whole graph together (J=0.29) for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𝑝≥0.2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The cohesion version finds the 0.1 cluster in some of the cases of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𝑝=0.2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before failing to identify any clusters for greater values. </a:t>
                </a:r>
                <a:endParaRPr lang="en-US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4956-78F2-499B-9369-3CB6148341F1}" type="slidenum">
              <a:rPr lang="he-IL" smtClean="0"/>
              <a:pPr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029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Jaccard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coefficients for different values of contamination on graphs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𝑖𝑛</m:t>
                        </m:r>
                      </m:sub>
                    </m:sSub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~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𝑈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(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1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2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𝑜𝑢𝑡</m:t>
                        </m:r>
                      </m:sub>
                    </m:sSub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~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𝑈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(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1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1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The left figure present results for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𝛽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𝛾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the right for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𝛾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0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.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5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As expected, the problem was alleviated in comparison to the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unweighted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graphs. Both version cluster perfectly for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𝑝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≤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0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.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15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The cohesion version can handle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𝑝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0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.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while the density can only find the 0.1 cluster in the same contamination. For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𝑝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0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.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25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density cannot detect any cluster while the 0.1 cluster can be could using cohesion. Both versions cannot handle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𝑝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0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.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Jaccard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coefficients for different values of contamination on graphs with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𝑤_𝑖𝑛~𝑈(1,2)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𝑤_𝑜𝑢𝑡~𝑈(1,1)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The left figure present results for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𝛽=𝛾=0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the right for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𝛾=0.5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As expected, the problem was alleviated in comparison to the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unweighted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graphs. Both version cluster perfectly for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𝑝≤0.15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The cohesion version can handle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𝑝=0.2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while the density can only find the 0.1 cluster in the same contamination. For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𝑝=0.25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density cannot detect any cluster while the 0.1 cluster can be could using cohesion. Both versions cannot handle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𝑝=0.3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en-US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4956-78F2-499B-9369-3CB6148341F1}" type="slidenum">
              <a:rPr lang="he-IL" smtClean="0"/>
              <a:pPr/>
              <a:t>49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8240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Discrete Chi-square distribution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𝜒</m:t>
                            </m:r>
                          </m:e>
                          <m:sup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for 1 and 2 degrees of freedom. For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𝜒</m:t>
                            </m:r>
                          </m:e>
                          <m:sub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85% of values are 1 and the rest a tailing up to 15. For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𝜒</m:t>
                            </m:r>
                          </m:e>
                          <m:sub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only 63% of values are 1. 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Discrete Chi-square distribution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⌈𝜒^2 ⌉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for 1 and 2 degrees of freedom. For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⌈𝜒_1^2 ⌉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85% of values are 1 and the rest a tailing up to 15. For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⌈𝜒_2^2 ⌉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only 63% of values are 1. </a:t>
                </a:r>
                <a:endParaRPr lang="en-US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4956-78F2-499B-9369-3CB6148341F1}" type="slidenum">
              <a:rPr lang="he-IL" smtClean="0"/>
              <a:pPr/>
              <a:t>50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7394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4956-78F2-499B-9369-3CB6148341F1}" type="slidenum">
              <a:rPr lang="he-IL" smtClean="0"/>
              <a:pPr/>
              <a:t>51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03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On </a:t>
            </a:r>
            <a:r>
              <a:rPr lang="en-US" sz="6000" b="1" dirty="0"/>
              <a:t>f</a:t>
            </a:r>
            <a:r>
              <a:rPr lang="en-US" sz="6000" b="1" dirty="0" smtClean="0"/>
              <a:t>inding cohesive </a:t>
            </a:r>
            <a:r>
              <a:rPr lang="en-US" sz="6000" b="1" dirty="0" err="1" smtClean="0"/>
              <a:t>subgraphs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Ron </a:t>
            </a:r>
            <a:r>
              <a:rPr lang="en-US" dirty="0" err="1" smtClean="0"/>
              <a:t>Zeira</a:t>
            </a:r>
            <a:endParaRPr lang="en-US" dirty="0" smtClean="0"/>
          </a:p>
          <a:p>
            <a:r>
              <a:rPr lang="en-US" dirty="0" smtClean="0"/>
              <a:t>AGCT internal meeting</a:t>
            </a:r>
          </a:p>
          <a:p>
            <a:r>
              <a:rPr lang="en-US" dirty="0" smtClean="0"/>
              <a:t>21.11.2012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 subgraphs problems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Given an undirected graph G=(V,E): </a:t>
            </a:r>
          </a:p>
          <a:p>
            <a:r>
              <a:rPr lang="en-US" dirty="0" smtClean="0"/>
              <a:t>Find the densest subgraph.</a:t>
            </a:r>
          </a:p>
          <a:p>
            <a:r>
              <a:rPr lang="en-US" dirty="0" smtClean="0"/>
              <a:t>Find the densest subgraph with exactly k vertices.</a:t>
            </a:r>
          </a:p>
          <a:p>
            <a:r>
              <a:rPr lang="en-US" dirty="0" smtClean="0"/>
              <a:t>Find the densest subgraph with at least k vertices.</a:t>
            </a:r>
          </a:p>
          <a:p>
            <a:r>
              <a:rPr lang="en-US" dirty="0" smtClean="0"/>
              <a:t>Find the densest subgraph with at most k vertices.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1650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Maximum density subgraphs problem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Maximum density subgraph can be found in polynomial time for undirected graphs:</a:t>
            </a:r>
          </a:p>
          <a:p>
            <a:pPr lvl="1"/>
            <a:r>
              <a:rPr lang="en-US" dirty="0" smtClean="0"/>
              <a:t>Combinatorial algorithms based on </a:t>
            </a:r>
            <a:r>
              <a:rPr lang="en-US" dirty="0" err="1" smtClean="0"/>
              <a:t>maxflow</a:t>
            </a:r>
            <a:r>
              <a:rPr lang="en-US" dirty="0" smtClean="0"/>
              <a:t> computations[Goldberg’84].</a:t>
            </a:r>
          </a:p>
          <a:p>
            <a:pPr lvl="1"/>
            <a:r>
              <a:rPr lang="en-US" dirty="0" smtClean="0"/>
              <a:t>Linear programming based algorithm [Charikar’00].</a:t>
            </a:r>
          </a:p>
          <a:p>
            <a:r>
              <a:rPr lang="en-US" dirty="0" smtClean="0"/>
              <a:t>Fast linear time algorithms for computing 2-approximate solutions [</a:t>
            </a:r>
            <a:r>
              <a:rPr lang="en-US" dirty="0" err="1" smtClean="0"/>
              <a:t>Kortsarz</a:t>
            </a:r>
            <a:r>
              <a:rPr lang="en-US" dirty="0" smtClean="0"/>
              <a:t> &amp; Peleg’92, Charikar’00].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9289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Densest k subgraph problem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NP hard.</a:t>
            </a:r>
          </a:p>
          <a:p>
            <a:r>
              <a:rPr lang="en-US" dirty="0" smtClean="0"/>
              <a:t>Best approximation algorithm known: |V|</a:t>
            </a:r>
            <a:r>
              <a:rPr lang="en-US" baseline="30000" dirty="0" smtClean="0"/>
              <a:t>1/3-</a:t>
            </a:r>
            <a:r>
              <a:rPr lang="el-GR" baseline="30000" dirty="0" smtClean="0"/>
              <a:t>ε</a:t>
            </a:r>
            <a:r>
              <a:rPr lang="en-US" dirty="0" smtClean="0"/>
              <a:t> [</a:t>
            </a:r>
            <a:r>
              <a:rPr lang="en-US" dirty="0" err="1" smtClean="0"/>
              <a:t>Feige</a:t>
            </a:r>
            <a:r>
              <a:rPr lang="en-US" dirty="0" smtClean="0"/>
              <a:t>, </a:t>
            </a:r>
            <a:r>
              <a:rPr lang="en-US" dirty="0" err="1" smtClean="0"/>
              <a:t>Kortsarz</a:t>
            </a:r>
            <a:r>
              <a:rPr lang="en-US" dirty="0" smtClean="0"/>
              <a:t>, Peleg’93]. </a:t>
            </a:r>
          </a:p>
          <a:p>
            <a:r>
              <a:rPr lang="en-US" dirty="0" smtClean="0"/>
              <a:t>Best hardness result known: No PTAS exists [Khot’04].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6728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Densest at least k subgraph problem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NP-Hard [</a:t>
            </a:r>
            <a:r>
              <a:rPr lang="en-US" sz="3200" dirty="0" err="1" smtClean="0"/>
              <a:t>Saha</a:t>
            </a:r>
            <a:r>
              <a:rPr lang="en-US" sz="3200" dirty="0" smtClean="0"/>
              <a:t>, Khuller’09].</a:t>
            </a:r>
          </a:p>
          <a:p>
            <a:r>
              <a:rPr lang="en-US" dirty="0" smtClean="0"/>
              <a:t>3-approximation linear time greedy algorithm [Andersen,Chelapilla’08].</a:t>
            </a:r>
          </a:p>
          <a:p>
            <a:r>
              <a:rPr lang="en-US" dirty="0" smtClean="0"/>
              <a:t>2-approximation combinatorial algorithm based on parametric flow computation [</a:t>
            </a:r>
            <a:r>
              <a:rPr lang="en-US" dirty="0" err="1" smtClean="0"/>
              <a:t>Saha</a:t>
            </a:r>
            <a:r>
              <a:rPr lang="en-US" dirty="0" smtClean="0"/>
              <a:t>, Khuller’09].</a:t>
            </a:r>
          </a:p>
          <a:p>
            <a:r>
              <a:rPr lang="en-US" dirty="0" smtClean="0"/>
              <a:t>2-approximation LP rounding based algorithm [</a:t>
            </a:r>
            <a:r>
              <a:rPr lang="en-US" dirty="0" err="1" smtClean="0"/>
              <a:t>Saha</a:t>
            </a:r>
            <a:r>
              <a:rPr lang="en-US" dirty="0" smtClean="0"/>
              <a:t>, Khuller’09].</a:t>
            </a:r>
          </a:p>
        </p:txBody>
      </p:sp>
    </p:spTree>
    <p:extLst>
      <p:ext uri="{BB962C8B-B14F-4D97-AF65-F5344CB8AC3E}">
        <p14:creationId xmlns:p14="http://schemas.microsoft.com/office/powerpoint/2010/main" val="30915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Densest at most k subgraph problem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NP-Hard.</a:t>
            </a:r>
          </a:p>
          <a:p>
            <a:r>
              <a:rPr lang="en-US" dirty="0" smtClean="0"/>
              <a:t>A </a:t>
            </a:r>
            <a:r>
              <a:rPr lang="el-GR" dirty="0" smtClean="0"/>
              <a:t>γ</a:t>
            </a:r>
            <a:r>
              <a:rPr lang="en-US" dirty="0" smtClean="0"/>
              <a:t> approximation algorithm for densest at most </a:t>
            </a:r>
            <a:r>
              <a:rPr lang="en-US" i="1" dirty="0" smtClean="0"/>
              <a:t>k subgraph problem implies a 4</a:t>
            </a:r>
            <a:r>
              <a:rPr lang="el-GR" dirty="0" smtClean="0"/>
              <a:t> γ</a:t>
            </a:r>
            <a:r>
              <a:rPr lang="en-US" i="1" dirty="0" smtClean="0"/>
              <a:t> approximation </a:t>
            </a:r>
            <a:r>
              <a:rPr lang="en-US" dirty="0" smtClean="0"/>
              <a:t>algorithm for the densest </a:t>
            </a:r>
            <a:r>
              <a:rPr lang="en-US" i="1" dirty="0" smtClean="0"/>
              <a:t>k subgraph problem </a:t>
            </a:r>
            <a:r>
              <a:rPr lang="en-US" dirty="0" smtClean="0"/>
              <a:t>[</a:t>
            </a:r>
            <a:r>
              <a:rPr lang="en-US" dirty="0" err="1" smtClean="0"/>
              <a:t>Saha</a:t>
            </a:r>
            <a:r>
              <a:rPr lang="en-US" dirty="0" smtClean="0"/>
              <a:t>, Khuller’09].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328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Density consider only the inner connectivity.</a:t>
                </a:r>
              </a:p>
              <a:p>
                <a:r>
                  <a:rPr lang="en-US" dirty="0" smtClean="0"/>
                  <a:t>We would like a score that consider the separation.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𝛽</m:t>
                          </m:r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63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Cohesion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Density is also susceptible to large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For example: a graph with two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cliques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edges between.</a:t>
                </a:r>
              </a:p>
              <a:p>
                <a:pPr lvl="1"/>
                <a:r>
                  <a:rPr lang="en-US" dirty="0" smtClean="0"/>
                  <a:t>The cohesion of one clique in the graph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𝛽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𝛽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cohesion of the entire graph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61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Cohesion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would like to discourage the use of low degree nodes.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𝛽</m:t>
                          </m:r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𝛾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is the complement degree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,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80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cohesion </a:t>
            </a:r>
            <a:r>
              <a:rPr lang="en-US" dirty="0" err="1" smtClean="0"/>
              <a:t>subgraph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maximum cohesion </a:t>
                </a:r>
                <a:r>
                  <a:rPr lang="en-US" dirty="0" err="1"/>
                  <a:t>subgraph</a:t>
                </a:r>
                <a:r>
                  <a:rPr lang="en-US" dirty="0"/>
                  <a:t> problem seeks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i="1">
                                <a:latin typeface="Cambria Math"/>
                              </a:rPr>
                              <m:t>𝑎𝑟𝑔𝑚𝑎𝑥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i="1">
                                <a:latin typeface="Cambria Math"/>
                              </a:rPr>
                              <m:t>⊆</m:t>
                            </m:r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. </a:t>
                </a:r>
                <a:endParaRPr lang="en-US" dirty="0" smtClean="0"/>
              </a:p>
              <a:p>
                <a:r>
                  <a:rPr lang="en-US" dirty="0" smtClean="0"/>
                  <a:t>Denote </a:t>
                </a:r>
                <a:r>
                  <a:rPr lang="en-US" dirty="0"/>
                  <a:t>the maximal cohesion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i="1">
                                <a:latin typeface="Cambria Math"/>
                              </a:rPr>
                              <m:t>𝑚𝑎𝑥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i="1">
                                <a:latin typeface="Cambria Math"/>
                              </a:rPr>
                              <m:t>⊆</m:t>
                            </m:r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show an algorithm finding the maximal density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based on Goldberg’s methods.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8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cohesion algorith</a:t>
            </a:r>
            <a:r>
              <a:rPr lang="en-US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be a guess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 We construct a flow network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as follows.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  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𝛾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  ∀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  ∀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58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Computational background</a:t>
            </a:r>
          </a:p>
          <a:p>
            <a:r>
              <a:rPr lang="en-US" dirty="0" smtClean="0"/>
              <a:t>Density</a:t>
            </a:r>
          </a:p>
          <a:p>
            <a:r>
              <a:rPr lang="en-US" dirty="0" smtClean="0"/>
              <a:t>Cohesion</a:t>
            </a:r>
          </a:p>
          <a:p>
            <a:r>
              <a:rPr lang="en-US" dirty="0" smtClean="0"/>
              <a:t>Finding </a:t>
            </a:r>
            <a:r>
              <a:rPr lang="en-US" dirty="0" smtClean="0"/>
              <a:t>a maximal cohesion </a:t>
            </a:r>
            <a:r>
              <a:rPr lang="en-US" dirty="0" err="1" smtClean="0"/>
              <a:t>subgraph</a:t>
            </a:r>
            <a:endParaRPr lang="en-US" dirty="0"/>
          </a:p>
          <a:p>
            <a:r>
              <a:rPr lang="en-US" dirty="0" smtClean="0"/>
              <a:t>Find all close to maximal cohesive </a:t>
            </a:r>
            <a:r>
              <a:rPr lang="en-US" dirty="0" err="1" smtClean="0"/>
              <a:t>subgraphs</a:t>
            </a:r>
            <a:endParaRPr lang="en-US" dirty="0" smtClean="0"/>
          </a:p>
          <a:p>
            <a:r>
              <a:rPr lang="en-US" dirty="0" smtClean="0"/>
              <a:t>Simulation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Z:\ronzeira\ipe-7.0.10\ronberg.tif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" y="-15240"/>
            <a:ext cx="9144000" cy="687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48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𝛽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𝛾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)∗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max</m:t>
                    </m:r>
                    <m:r>
                      <a:rPr lang="en-US">
                        <a:latin typeface="Cambria Math"/>
                      </a:rPr>
                      <m:t>⁡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, 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We choose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 smtClean="0"/>
                  <a:t> such that all capacities are positive. Notice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might be negative.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 smtClean="0"/>
                  <a:t> be an s-t cut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b="0" dirty="0" smtClean="0"/>
                  <a:t>. Denote: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∖{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}⊆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⋃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⋃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  <m:r>
                              <a:rPr lang="en-US" i="1">
                                <a:latin typeface="Cambria Math"/>
                              </a:rPr>
                              <m:t>∖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0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9" descr="Z:\ronzeira\ipe-7.0.10\ron_cut.tif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" y="0"/>
            <a:ext cx="91592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52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THEOREM 1</a:t>
                </a:r>
                <a:r>
                  <a:rPr lang="en-US" dirty="0"/>
                  <a:t>: </a:t>
                </a:r>
                <a:r>
                  <a:rPr lang="en-US" i="1" dirty="0"/>
                  <a:t>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i="1" dirty="0"/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))</m:t>
                    </m:r>
                  </m:oMath>
                </a14:m>
                <a:r>
                  <a:rPr lang="en-US" i="1" dirty="0"/>
                  <a:t>.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/>
                  <a:t> is a constant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/>
                  <a:t> is the cohesion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/>
                  <a:t>.</a:t>
                </a:r>
                <a:endParaRPr lang="en-US" i="1" dirty="0" smtClean="0"/>
              </a:p>
              <a:p>
                <a:endParaRPr lang="en-US" i="1" dirty="0"/>
              </a:p>
              <a:p>
                <a:r>
                  <a:rPr lang="en-US" b="1" dirty="0"/>
                  <a:t>PROOF</a:t>
                </a:r>
                <a:r>
                  <a:rPr lang="en-US" dirty="0"/>
                  <a:t> </a:t>
                </a:r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∅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acc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𝛾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O.W,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≠∅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0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</a:t>
            </a:r>
            <a:r>
              <a:rPr lang="en-US" dirty="0" smtClean="0"/>
              <a:t>1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       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     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𝑠𝑗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𝑖𝑡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𝛾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eqAr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15778" b="-7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44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1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, rewriting the second term we get: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𝑔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14016" r="-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07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1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𝛾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limLoc m:val="undOvr"/>
                                              <m:supHide m:val="on"/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∈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  <m:t>𝑉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nary>
                                                <m:naryPr>
                                                  <m:chr m:val="∑"/>
                                                  <m:limLoc m:val="subSup"/>
                                                  <m:supHide m:val="on"/>
                                                  <m:ctrlP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  <m:t>∈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latin typeface="Cambria Math"/>
                                                        </a:rPr>
                                                        <m:t>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i="1">
                                                          <a:latin typeface="Cambria Math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  <m:t>∈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latin typeface="Cambria Math"/>
                                                        </a:rPr>
                                                        <m:t>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i="1">
                                                          <a:latin typeface="Cambria Math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  <m:sup/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latin typeface="Cambria Math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i="1">
                                                          <a:latin typeface="Cambria Math"/>
                                                        </a:rPr>
                                                        <m:t>𝑖𝑗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nary>
                                            </m:e>
                                          </m:nary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𝛽</m:t>
                                  </m:r>
                                  <m:nary>
                                    <m:naryPr>
                                      <m:chr m:val="∑"/>
                                      <m:limLoc m:val="subSup"/>
                                      <m:supHide m:val="on"/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nary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𝛾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𝑑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0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1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45259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𝑔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Where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sup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nary>
                                        <m:naryPr>
                                          <m:chr m:val="∑"/>
                                          <m:limLoc m:val="subSup"/>
                                          <m:supHide m:val="on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nary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𝛽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𝛾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𝛽</m:t>
                          </m:r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𝛾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4600">
                        <a:latin typeface="Cambria Math"/>
                      </a:rPr>
                      <m:t>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4525963"/>
              </a:xfrm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43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THEOREM 2 </a:t>
                </a:r>
                <a:r>
                  <a:rPr lang="en-US" dirty="0"/>
                  <a:t>. </a:t>
                </a:r>
                <a:r>
                  <a:rPr lang="en-US" i="1" dirty="0"/>
                  <a:t>Assume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/>
                  <a:t> is a minimum cut.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≠∅</m:t>
                    </m:r>
                  </m:oMath>
                </a14:m>
                <a:r>
                  <a:rPr lang="en-US" i="1" dirty="0"/>
                  <a:t>, then,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i="1" dirty="0"/>
                  <a:t>;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=∅</m:t>
                    </m:r>
                  </m:oMath>
                </a14:m>
                <a:r>
                  <a:rPr lang="en-US" i="1" dirty="0"/>
                  <a:t> (i.e.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={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i="1" dirty="0"/>
                  <a:t>)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Proof</a:t>
                </a:r>
              </a:p>
              <a:p>
                <a:pPr lvl="1"/>
                <a:r>
                  <a:rPr lang="en-US" dirty="0" smtClean="0"/>
                  <a:t>Notice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∅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For every min s-t cut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≠∅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smtClean="0">
                    <a:sym typeface="Wingdings" pitchFamily="2" charset="2"/>
                  </a:rPr>
                  <a:t>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39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2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∅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itchFamily="2" charset="2"/>
                  </a:rPr>
                  <a:t>.</a:t>
                </a:r>
              </a:p>
              <a:p>
                <a:r>
                  <a:rPr lang="en-US" dirty="0"/>
                  <a:t>For any other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/>
                      </a:rPr>
                      <m:t>≠∅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ym typeface="Wingdings" pitchFamily="2" charset="2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not minimal </a:t>
                </a:r>
                <a:r>
                  <a:rPr lang="en-US" dirty="0" smtClean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/>
                  <a:t>W</a:t>
                </a:r>
                <a:r>
                  <a:rPr lang="en-US" dirty="0" smtClean="0"/>
                  <a:t>e </a:t>
                </a:r>
                <a:r>
                  <a:rPr lang="en-US" dirty="0"/>
                  <a:t>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47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Edges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Undirected</a:t>
                </a:r>
              </a:p>
              <a:p>
                <a:pPr lvl="1"/>
                <a:r>
                  <a:rPr lang="en-US" dirty="0" smtClean="0"/>
                  <a:t>Directed</a:t>
                </a:r>
                <a:endParaRPr lang="en-US" dirty="0"/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Edge weights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𝑊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ℚ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A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Weight of a path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0"/>
                <a:endParaRPr lang="en-US" dirty="0">
                  <a:solidFill>
                    <a:prstClr val="black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695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8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 the search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610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′</m:t>
                              </m:r>
                            </m:den>
                          </m:f>
                        </m:e>
                        <m:e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𝛾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i="1">
                              <a:latin typeface="Cambria Math"/>
                            </a:rPr>
                            <m:t>≤</m:t>
                          </m:r>
                          <m:r>
                            <a:rPr lang="en-US" sz="2400" i="1">
                              <a:latin typeface="Cambria Math"/>
                            </a:rPr>
                            <m:t>𝛼</m:t>
                          </m:r>
                          <m:r>
                            <a:rPr lang="en-US" sz="2400" i="1">
                              <a:latin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i="1">
                              <a:latin typeface="Cambria Math"/>
                            </a:rPr>
                            <m:t> , 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≤</m:t>
                          </m:r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The difference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Δ</m:t>
                    </m:r>
                  </m:oMath>
                </a14:m>
                <a:r>
                  <a:rPr lang="en-US" sz="2400" dirty="0"/>
                  <a:t> between two possible value is</a:t>
                </a:r>
                <a:endParaRPr lang="en-US" sz="24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Δ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≤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1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 algn="ctr">
                  <a:buNone/>
                </a:pPr>
                <a:r>
                  <a:rPr lang="en-US" sz="2400" dirty="0" smtClean="0"/>
                  <a:t>↓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Δ</m:t>
                      </m:r>
                      <m:r>
                        <a:rPr lang="en-US" sz="2400">
                          <a:latin typeface="Cambria Math"/>
                        </a:rPr>
                        <m:t>|</m:t>
                      </m:r>
                      <m:r>
                        <a:rPr lang="en-US" sz="2400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10600" cy="4525963"/>
              </a:xfrm>
              <a:blipFill rotWithShape="1">
                <a:blip r:embed="rId2"/>
                <a:stretch>
                  <a:fillRect l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04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 the </a:t>
            </a:r>
            <a:r>
              <a:rPr lang="en-US" dirty="0" smtClean="0"/>
              <a:t>search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Denote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/>
                  <a:t> the minimal difference between two edge </a:t>
                </a:r>
                <a:r>
                  <a:rPr lang="en-US" dirty="0" smtClean="0"/>
                  <a:t>weights: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𝛿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/>
                                </a:rPr>
                                <m:t>,  &amp;∃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 &amp;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nominator difference,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may be caused by at least two </a:t>
                </a:r>
                <a:r>
                  <a:rPr lang="en-US" dirty="0" smtClean="0"/>
                  <a:t>edges.</a:t>
                </a:r>
              </a:p>
              <a:p>
                <a:r>
                  <a:rPr lang="en-US" dirty="0" smtClean="0"/>
                  <a:t>Difference may be affected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𝛽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𝛾</m:t>
                    </m:r>
                    <m:r>
                      <a:rPr lang="en-US" i="1">
                        <a:latin typeface="Cambria Math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min</m:t>
                            </m:r>
                            <m:r>
                              <a:rPr lang="en-US">
                                <a:latin typeface="Cambria Math"/>
                              </a:rPr>
                              <m:t>⁡</m:t>
                            </m:r>
                            <m:r>
                              <a:rPr lang="en-US" i="1">
                                <a:latin typeface="Cambria Math"/>
                              </a:rPr>
                              <m:t>(|</m:t>
                            </m:r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𝛾</m:t>
                            </m:r>
                            <m:r>
                              <a:rPr lang="en-US" i="1">
                                <a:latin typeface="Cambria Math"/>
                              </a:rPr>
                              <m:t>|,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𝛾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),  &amp;</m:t>
                            </m:r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  <m:r>
                              <a:rPr lang="en-US" i="1">
                                <a:latin typeface="Cambria Math"/>
                              </a:rPr>
                              <m:t>&lt;|</m:t>
                            </m:r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𝛾</m:t>
                            </m:r>
                            <m:r>
                              <a:rPr lang="en-US" i="1">
                                <a:latin typeface="Cambria Math"/>
                              </a:rPr>
                              <m:t>|&lt;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min</m:t>
                            </m:r>
                            <m:r>
                              <a:rPr lang="en-US">
                                <a:latin typeface="Cambria Math"/>
                              </a:rPr>
                              <m:t>⁡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𝛽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𝛾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),  &amp;</m:t>
                            </m:r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  <m:r>
                              <a:rPr lang="en-US" i="1">
                                <a:latin typeface="Cambria Math"/>
                              </a:rPr>
                              <m:t>.</m:t>
                            </m:r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09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Δ</m:t>
                    </m:r>
                    <m:r>
                      <a:rPr lang="en-US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𝛿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𝛽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𝛾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b="1" dirty="0"/>
                  <a:t>THEOREM 3 </a:t>
                </a:r>
                <a:r>
                  <a:rPr lang="en-US" dirty="0"/>
                  <a:t>. </a:t>
                </a:r>
                <a:r>
                  <a:rPr lang="en-US" i="1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i="1" dirty="0"/>
                  <a:t> is a </a:t>
                </a:r>
                <a:r>
                  <a:rPr lang="en-US" i="1" dirty="0" err="1"/>
                  <a:t>subgraph</a:t>
                </a:r>
                <a:r>
                  <a:rPr lang="en-US" i="1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i="1" dirty="0"/>
                  <a:t> with cohesion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i="1" dirty="0"/>
                  <a:t>, and no </a:t>
                </a:r>
                <a:r>
                  <a:rPr lang="en-US" i="1" dirty="0" err="1"/>
                  <a:t>subgraph</a:t>
                </a:r>
                <a:r>
                  <a:rPr lang="en-US" i="1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i="1" dirty="0"/>
                  <a:t> has cohesion greater than or equal to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𝛿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𝛽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𝛾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i="1" dirty="0"/>
                  <a:t> 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i="1" dirty="0"/>
                  <a:t> is a maximum cohesion </a:t>
                </a:r>
                <a:r>
                  <a:rPr lang="en-US" i="1" dirty="0" err="1"/>
                  <a:t>subgraph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1"/>
              <p:cNvSpPr txBox="1">
                <a:spLocks noChangeArrowheads="1"/>
              </p:cNvSpPr>
              <p:nvPr/>
            </p:nvSpPr>
            <p:spPr bwMode="auto">
              <a:xfrm>
                <a:off x="1828800" y="76200"/>
                <a:ext cx="5981700" cy="675063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Max-cohesion-</a:t>
                </a:r>
                <a:r>
                  <a:rPr kumimoji="0" lang="en-US" sz="2400" b="1" i="0" u="sng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subgraph</a:t>
                </a:r>
                <a:r>
                  <a:rPr kumimoji="0" lang="en-US" sz="24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(G)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𝑙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←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itchFamily="34" charset="0"/>
                      </a:rPr>
                      <m:t>−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itchFamily="34" charset="0"/>
                      </a:rPr>
                      <m:t>𝛽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itchFamily="34" charset="0"/>
                      </a:rPr>
                      <m:t>𝑊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itchFamily="34" charset="0"/>
                      </a:rPr>
                      <m:t>(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itchFamily="34" charset="0"/>
                      </a:rPr>
                      <m:t>𝑉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itchFamily="34" charset="0"/>
                      </a:rPr>
                      <m:t>)−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itchFamily="34" charset="0"/>
                      </a:rPr>
                      <m:t>2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itchFamily="34" charset="0"/>
                      </a:rPr>
                      <m:t>𝛾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itchFamily="34" charset="0"/>
                      </a:rPr>
                      <m:t>𝑊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itchFamily="34" charset="0"/>
                      </a:rPr>
                      <m:t>(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itchFamily="34" charset="0"/>
                      </a:rPr>
                      <m:t>𝑉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;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𝑢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←</m:t>
                    </m:r>
                    <m:r>
                      <a:rPr kumimoji="0" lang="en-US" sz="2400" b="0" i="1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itchFamily="34" charset="0"/>
                      </a:rPr>
                      <m:t>𝑊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itchFamily="34" charset="0"/>
                      </a:rPr>
                      <m:t>(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itchFamily="34" charset="0"/>
                      </a:rPr>
                      <m:t>𝑉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;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Cambria Math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Cambria Math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Cambria Math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←∅</m:t>
                    </m:r>
                  </m:oMath>
                </a14:m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;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while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𝑢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−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𝑙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≥</m:t>
                    </m:r>
                    <m:f>
                      <m:fPr>
                        <m:ctrlP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Arial" pitchFamily="34" charset="0"/>
                          </a:rPr>
                          <m:t>𝛿</m:t>
                        </m:r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Arial" pitchFamily="34" charset="0"/>
                          </a:rPr>
                          <m:t>∗</m:t>
                        </m:r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Arial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kumimoji="0" lang="en-US" sz="2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itchFamily="34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itchFamily="34" charset="0"/>
                                <a:cs typeface="Arial" pitchFamily="34" charset="0"/>
                              </a:rPr>
                              <m:t>𝛽</m:t>
                            </m:r>
                            <m:r>
                              <a:rPr kumimoji="0" lang="en-US" sz="2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itchFamily="34" charset="0"/>
                                <a:cs typeface="Arial" pitchFamily="34" charset="0"/>
                              </a:rPr>
                              <m:t>,</m:t>
                            </m:r>
                            <m:r>
                              <a:rPr kumimoji="0" lang="en-US" sz="2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itchFamily="34" charset="0"/>
                                <a:cs typeface="Arial" pitchFamily="34" charset="0"/>
                              </a:rPr>
                              <m:t>𝛾</m:t>
                            </m:r>
                          </m:e>
                        </m:d>
                      </m:num>
                      <m:den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Arial" pitchFamily="34" charset="0"/>
                          </a:rPr>
                          <m:t>𝑛</m:t>
                        </m:r>
                        <m:d>
                          <m:dPr>
                            <m:ctrlPr>
                              <a:rPr kumimoji="0" lang="en-US" sz="2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itchFamily="34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itchFamily="34" charset="0"/>
                                <a:cs typeface="Arial" pitchFamily="34" charset="0"/>
                              </a:rPr>
                              <m:t>𝑛</m:t>
                            </m:r>
                            <m:r>
                              <a:rPr kumimoji="0" lang="en-US" sz="2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itchFamily="34" charset="0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kumimoji="0" lang="en-US" sz="2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itchFamily="34" charset="0"/>
                                <a:cs typeface="Arial" pitchFamily="34" charset="0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 do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   begin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𝑔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←</m:t>
                    </m:r>
                    <m:f>
                      <m:fPr>
                        <m:ctrlP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Cambria Math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Cambria Math" pitchFamily="18" charset="0"/>
                          </a:rPr>
                          <m:t>𝑢</m:t>
                        </m:r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Cambria Math" pitchFamily="18" charset="0"/>
                          </a:rPr>
                          <m:t>−</m:t>
                        </m:r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Cambria Math" pitchFamily="18" charset="0"/>
                          </a:rPr>
                          <m:t>𝑙</m:t>
                        </m:r>
                      </m:num>
                      <m:den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;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	Construct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𝑁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(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𝑔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)=(</m:t>
                    </m:r>
                    <m:sSub>
                      <m:sSubPr>
                        <m:ctrlP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Cambria Math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Cambria Math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Cambria Math" pitchFamily="18" charset="0"/>
                          </a:rPr>
                          <m:t>𝑁</m:t>
                        </m:r>
                      </m:sub>
                    </m:sSub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,</m:t>
                    </m:r>
                    <m:sSub>
                      <m:sSubPr>
                        <m:ctrlP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Cambria Math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Cambria Math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Cambria Math" pitchFamily="18" charset="0"/>
                          </a:rPr>
                          <m:t>𝑁</m:t>
                        </m:r>
                      </m:sub>
                    </m:sSub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;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(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𝑆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,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𝑇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)← </m:t>
                    </m:r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Find min-cut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(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𝑁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;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	If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𝑆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={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𝑠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} </m:t>
                    </m:r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𝑢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←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𝑔</m:t>
                    </m:r>
                  </m:oMath>
                </a14:m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	   else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	      begin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𝑙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←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𝑔</m:t>
                    </m:r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;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Cambria Math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Cambria Math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Cambria Math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←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𝑆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∖{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𝑠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}</m:t>
                    </m:r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;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	      end;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   end;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return (</a:t>
                </a:r>
                <a:r>
                  <a:rPr kumimoji="0" lang="en-US" sz="2400" b="0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subgraph</a:t>
                </a: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𝐺</m:t>
                    </m:r>
                  </m:oMath>
                </a14:m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 induced by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𝑉</m:t>
                    </m:r>
                    <m:r>
                      <a:rPr kumimoji="0" lang="en-US" sz="2400" b="0" i="1" u="none" strike="noStrike" cap="none" normalizeH="0" baseline="-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1</m:t>
                    </m:r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Cambria Math" pitchFamily="18" charset="0"/>
                  </a:rPr>
                  <a:t>)</a:t>
                </a:r>
                <a:endPara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76200"/>
                <a:ext cx="5981700" cy="6750631"/>
              </a:xfrm>
              <a:prstGeom prst="rect">
                <a:avLst/>
              </a:prstGeom>
              <a:blipFill rotWithShape="1">
                <a:blip r:embed="rId2"/>
                <a:stretch>
                  <a:fillRect l="-1424" t="-631" b="-992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2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Loop: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  <m:r>
                          <a:rPr lang="en-US">
                            <a:latin typeface="Cambria Math"/>
                          </a:rPr>
                          <m:t>⁡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𝛾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𝑊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  <m:r>
                              <a:rPr lang="en-US" i="1">
                                <a:latin typeface="Cambria Math"/>
                              </a:rPr>
                              <m:t>))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𝛾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log</m:t>
                    </m:r>
                    <m:r>
                      <a:rPr lang="en-US">
                        <a:latin typeface="Cambria Math"/>
                      </a:rPr>
                      <m:t>⁡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𝛾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𝛿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𝛽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𝛾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, </m:t>
                    </m:r>
                    <m:r>
                      <a:rPr lang="en-US" i="1">
                        <a:latin typeface="Cambria Math"/>
                      </a:rPr>
                      <m:t>𝛽</m:t>
                    </m:r>
                    <m:r>
                      <a:rPr lang="en-US" i="1">
                        <a:latin typeface="Cambria Math"/>
                      </a:rPr>
                      <m:t> , </m:t>
                    </m:r>
                    <m:r>
                      <a:rPr lang="en-US" i="1">
                        <a:latin typeface="Cambria Math"/>
                      </a:rPr>
                      <m:t>𝛾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i="1" dirty="0" smtClean="0"/>
                  <a:t> are poly 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𝑙𝑜𝑔𝑛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flow network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nodes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edges.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38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cohesive </a:t>
            </a:r>
            <a:r>
              <a:rPr lang="en-US" dirty="0" err="1" smtClean="0"/>
              <a:t>subgraphs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Claim. </a:t>
                </a:r>
                <a:r>
                  <a:rPr lang="en-US" dirty="0" smtClean="0"/>
                  <a:t>There may be an exponential number of most cohesive graphs.</a:t>
                </a:r>
              </a:p>
              <a:p>
                <a:r>
                  <a:rPr lang="en-US" b="1" dirty="0" smtClean="0"/>
                  <a:t>Proof. </a:t>
                </a:r>
                <a:r>
                  <a:rPr lang="en-US" dirty="0" smtClean="0"/>
                  <a:t>Graph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r>
                      <a:rPr lang="en-US" i="1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/>
                  <a:t> nodes constructed form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/>
                  <a:t> disjoint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cliques.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cliques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density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𝛾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830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X:\CliquesGraph.jpeg"/>
          <p:cNvPicPr/>
          <p:nvPr/>
        </p:nvPicPr>
        <p:blipFill>
          <a:blip r:embed="rId3"/>
          <a:srcRect l="29046" t="13211" r="25588" b="15854"/>
          <a:stretch>
            <a:fillRect/>
          </a:stretch>
        </p:blipFill>
        <p:spPr bwMode="auto">
          <a:xfrm>
            <a:off x="4953000" y="3428999"/>
            <a:ext cx="4221480" cy="3429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690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cohesive </a:t>
            </a:r>
            <a:r>
              <a:rPr lang="en-US" dirty="0" err="1"/>
              <a:t>subgraphs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Overall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subgraphs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Conversely,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nodes from the </a:t>
                </a:r>
                <a:r>
                  <a:rPr lang="en-US" dirty="0" err="1" smtClean="0"/>
                  <a:t>i’th</a:t>
                </a:r>
                <a:r>
                  <a:rPr lang="en-US" dirty="0" smtClean="0"/>
                  <a:t> clique.</a:t>
                </a:r>
              </a:p>
              <a:p>
                <a:r>
                  <a:rPr lang="en-US" dirty="0" smtClean="0"/>
                  <a:t>WLOG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/>
                  <a:t>. Density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2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Enumerate nearly cohesive </a:t>
            </a:r>
            <a:r>
              <a:rPr lang="en-US" dirty="0" err="1" smtClean="0"/>
              <a:t>subgraphs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 err="1"/>
                  <a:t>subgraph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close to most cohesive</a:t>
                </a:r>
                <a:r>
                  <a:rPr lang="en-US" dirty="0"/>
                  <a:t> if its cohesion is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r>
                  <a:rPr lang="en-US" dirty="0" smtClean="0"/>
                  <a:t>Given </a:t>
                </a:r>
                <a:r>
                  <a:rPr lang="en-US" dirty="0"/>
                  <a:t>a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𝜖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, we want to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={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r>
                  <a:rPr lang="en-US" dirty="0" smtClean="0"/>
                  <a:t>Reduce to finding close to minimal cuts using a method by </a:t>
                </a:r>
                <a:r>
                  <a:rPr lang="en-US" dirty="0" err="1"/>
                  <a:t>Balcioglu</a:t>
                </a:r>
                <a:r>
                  <a:rPr lang="en-US" dirty="0"/>
                  <a:t> &amp; </a:t>
                </a:r>
                <a:r>
                  <a:rPr lang="en-US" dirty="0" smtClean="0"/>
                  <a:t>Wood.</a:t>
                </a:r>
              </a:p>
              <a:p>
                <a:r>
                  <a:rPr lang="en-US" dirty="0" smtClean="0"/>
                  <a:t>Improve </a:t>
                </a:r>
                <a:r>
                  <a:rPr lang="en-US" dirty="0" err="1" smtClean="0"/>
                  <a:t>Saha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Kuller’s</a:t>
                </a:r>
                <a:r>
                  <a:rPr lang="en-US" dirty="0" smtClean="0"/>
                  <a:t> method.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86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 smtClean="0"/>
                  <a:t> and construct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.</a:t>
                </a:r>
              </a:p>
              <a:p>
                <a:r>
                  <a:rPr lang="en-US" dirty="0" smtClean="0"/>
                  <a:t>The value of a cut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="1" dirty="0" smtClean="0"/>
              </a:p>
              <a:p>
                <a:r>
                  <a:rPr lang="en-US" b="1" dirty="0" smtClean="0"/>
                  <a:t>LEMMA</a:t>
                </a:r>
                <a:r>
                  <a:rPr lang="en-US" dirty="0" smtClean="0"/>
                  <a:t>. </a:t>
                </a:r>
                <a:r>
                  <a:rPr lang="en-US" i="1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)≤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𝜖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i="1" dirty="0"/>
                  <a:t>,</a:t>
                </a:r>
                <a:r>
                  <a:rPr lang="en-US" i="1" dirty="0" smtClean="0"/>
                  <a:t> </a:t>
                </a:r>
                <a:r>
                  <a:rPr lang="en-US" i="1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b="0" dirty="0" smtClean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91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i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sym typeface="Wingdings" pitchFamily="2" charset="2"/>
                          </a:rPr>
                          <m:t>𝑆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sym typeface="Wingdings" pitchFamily="2" charset="2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  <a:sym typeface="Wingdings" pitchFamily="2" charset="2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sym typeface="Wingdings" pitchFamily="2" charset="2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sym typeface="Wingdings" pitchFamily="2" charset="2"/>
                          </a:rPr>
                          <m:t>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i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endParaRPr lang="en-US" i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i="1" dirty="0" smtClean="0"/>
                  <a:t> </a:t>
                </a:r>
                <a:r>
                  <a:rPr lang="en-US" i="1" dirty="0" smtClean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sub>
                    </m:sSub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2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networks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Flow network</a:t>
                </a:r>
              </a:p>
              <a:p>
                <a:pPr lvl="1"/>
                <a:r>
                  <a:rPr lang="en-US" dirty="0" smtClean="0"/>
                  <a:t>Directed weighted graph</a:t>
                </a:r>
              </a:p>
              <a:p>
                <a:pPr lvl="1"/>
                <a:r>
                  <a:rPr lang="en-US" dirty="0" smtClean="0"/>
                  <a:t>2 designated </a:t>
                </a:r>
                <a:r>
                  <a:rPr lang="en-US" dirty="0" smtClean="0"/>
                  <a:t>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Weights are called capacities</a:t>
                </a: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flow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ℚ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</m:oMath>
                </a14:m>
                <a:endParaRPr lang="en-US" b="0" dirty="0" smtClean="0">
                  <a:solidFill>
                    <a:prstClr val="black"/>
                  </a:solidFill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∖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{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}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𝑣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𝑣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𝑣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𝑣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6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Enumeration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Recursively enumerate over all cuts by constraining edges in or out.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is the set of edges included in the cut.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is the set of edges excluded out of the cut.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2" descr="Z:\ronzeira\ipe-7.0.10\enumerate.t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080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Halt condition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are </a:t>
                </a:r>
                <a:r>
                  <a:rPr lang="en-US" i="1" dirty="0"/>
                  <a:t>productive constraints</a:t>
                </a:r>
                <a:r>
                  <a:rPr lang="en-US" dirty="0"/>
                  <a:t> </a:t>
                </a:r>
                <a:r>
                  <a:rPr lang="en-US" dirty="0" smtClean="0"/>
                  <a:t>if </a:t>
                </a:r>
                <a:r>
                  <a:rPr lang="en-US" dirty="0"/>
                  <a:t>under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𝑀𝑖𝑛𝐶𝑢𝑡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b="1" dirty="0" smtClean="0"/>
                  <a:t>LEMMA</a:t>
                </a:r>
                <a:r>
                  <a:rPr lang="en-US" dirty="0" smtClean="0"/>
                  <a:t>. </a:t>
                </a:r>
                <a:r>
                  <a:rPr lang="en-US" i="1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/>
                  <a:t> are not productive </a:t>
                </a:r>
                <a:r>
                  <a:rPr lang="en-US" i="1" dirty="0" smtClean="0"/>
                  <a:t>then </a:t>
                </a:r>
                <a:r>
                  <a:rPr lang="en-US" i="1" dirty="0"/>
                  <a:t>there is no need to further enumerate cuts over supersets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r>
                  <a:rPr lang="en-US" b="1" dirty="0" smtClean="0"/>
                  <a:t>PROOF. </a:t>
                </a: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is a </a:t>
                </a:r>
                <a:r>
                  <a:rPr lang="en-US" i="1" dirty="0"/>
                  <a:t>non-productive </a:t>
                </a:r>
                <a:r>
                  <a:rPr lang="en-US" dirty="0"/>
                  <a:t>minimum cut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𝜖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Any </a:t>
                </a:r>
                <a:r>
                  <a:rPr lang="en-US" dirty="0"/>
                  <a:t>other cut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with constraints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, will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426" r="-1111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59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0" y="152678"/>
                <a:ext cx="9144000" cy="66291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u="sng" smtClean="0">
                          <a:latin typeface="Cambria Math"/>
                        </a:rPr>
                        <m:t>𝑬𝒏𝒖𝒎𝒆𝒓𝒂𝒕𝒆</m:t>
                      </m:r>
                      <m:d>
                        <m:dPr>
                          <m:ctrlPr>
                            <a:rPr lang="en-US" sz="2400" b="1" i="1" u="sng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u="sng" baseline="3000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u="sng">
                                  <a:latin typeface="Cambria Math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n-US" sz="2400" b="1" i="1" u="sng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b="1" i="1" u="sng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1" i="1" u="sng" baseline="3000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u="sng">
                                  <a:latin typeface="Cambria Math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n-US" sz="2400" b="1" i="1" u="sng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i="1" u="sng" dirty="0" smtClean="0"/>
              </a:p>
              <a:p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←</m:t>
                    </m:r>
                    <m:r>
                      <a:rPr lang="en-US" sz="2400" i="1">
                        <a:latin typeface="Cambria Math"/>
                      </a:rPr>
                      <m:t>𝑤</m:t>
                    </m:r>
                    <m:r>
                      <a:rPr lang="en-US" sz="2400" i="1">
                        <a:latin typeface="Cambria Math"/>
                      </a:rPr>
                      <m:t>;    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)←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);</m:t>
                    </m:r>
                  </m:oMath>
                </a14:m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  for ( each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𝑒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←∞</m:t>
                    </m:r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;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  for ( each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𝑒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) begin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←∞</m:t>
                    </m:r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; 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←∞</m:t>
                    </m:r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;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  </a:t>
                </a:r>
                <a:r>
                  <a:rPr kumimoji="0" 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endfor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;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∪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,{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}∪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)←</m:t>
                    </m:r>
                    <m:r>
                      <a:rPr lang="en-US" sz="2400" i="1">
                        <a:latin typeface="Cambria Math"/>
                      </a:rPr>
                      <m:t>𝑀𝑖𝑛𝐶𝑢𝑡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))</m:t>
                    </m:r>
                  </m:oMath>
                </a14:m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;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  If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𝜖</m:t>
                    </m:r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) return;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𝑀</m:t>
                    </m:r>
                    <m:r>
                      <a:rPr lang="en-US" sz="2400" i="1">
                        <a:latin typeface="Cambria Math"/>
                      </a:rPr>
                      <m:t>←</m:t>
                    </m:r>
                    <m:r>
                      <a:rPr lang="en-US" sz="2400" i="1">
                        <a:latin typeface="Cambria Math"/>
                      </a:rPr>
                      <m:t>𝑀</m:t>
                    </m:r>
                    <m:r>
                      <a:rPr lang="en-US" sz="2400" i="1">
                        <a:latin typeface="Cambria Math"/>
                      </a:rPr>
                      <m:t>∪</m:t>
                    </m:r>
                    <m:r>
                      <a:rPr lang="en-US" sz="2400" i="1">
                        <a:latin typeface="Cambria Math"/>
                      </a:rPr>
                      <m:t>𝑆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;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  for ( each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𝑒</m:t>
                    </m:r>
                    <m:r>
                      <a:rPr lang="en-US" sz="2400" i="1">
                        <a:latin typeface="Cambria Math"/>
                      </a:rPr>
                      <m:t>∈(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∖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) begin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←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;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𝐸𝑛𝑢𝑚𝑒𝑟𝑎𝑡𝑒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itchFamily="18" charset="0"/>
                    <a:ea typeface="Times New Roman" pitchFamily="18" charset="0"/>
                    <a:cs typeface="Arial" pitchFamily="34" charset="0"/>
                  </a:rPr>
                  <a:t>;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←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;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←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;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  </a:t>
                </a:r>
                <a:r>
                  <a:rPr kumimoji="0" 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endfor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;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  return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Cambria Math" pitchFamily="18" charset="0"/>
                      </a:rPr>
                      <m:t>𝑀</m:t>
                    </m:r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;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52678"/>
                <a:ext cx="9144000" cy="6629122"/>
              </a:xfrm>
              <a:prstGeom prst="rect">
                <a:avLst/>
              </a:prstGeom>
              <a:blipFill rotWithShape="1">
                <a:blip r:embed="rId2"/>
                <a:stretch>
                  <a:fillRect b="-92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2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number of leaves in each non-terminal stage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n-US" dirty="0" smtClean="0"/>
                  <a:t> </a:t>
                </a:r>
              </a:p>
              <a:p>
                <a:r>
                  <a:rPr lang="en-US" b="1" dirty="0" smtClean="0"/>
                  <a:t>THEOREM. </a:t>
                </a:r>
                <a:r>
                  <a:rPr lang="en-US" dirty="0" smtClean="0"/>
                  <a:t>Finding each maximum cohesion SG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) takes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Proof</a:t>
                </a:r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Weights are only increased in each stage </a:t>
                </a:r>
                <a:r>
                  <a:rPr lang="en-US" dirty="0" smtClean="0">
                    <a:sym typeface="Wingdings" pitchFamily="2" charset="2"/>
                  </a:rPr>
                  <a:t> flow still feasible.</a:t>
                </a:r>
              </a:p>
              <a:p>
                <a:pPr lvl="1"/>
                <a:r>
                  <a:rPr lang="en-US" dirty="0" smtClean="0">
                    <a:sym typeface="Wingdings" pitchFamily="2" charset="2"/>
                  </a:rPr>
                  <a:t>Maximal flow </a:t>
                </a:r>
                <a:r>
                  <a:rPr lang="en-US" dirty="0" err="1" smtClean="0">
                    <a:sym typeface="Wingdings" pitchFamily="2" charset="2"/>
                  </a:rPr>
                  <a:t>iff</a:t>
                </a:r>
                <a:r>
                  <a:rPr lang="en-US" dirty="0" smtClean="0">
                    <a:sym typeface="Wingdings" pitchFamily="2" charset="2"/>
                  </a:rPr>
                  <a:t> no augmenting path.</a:t>
                </a:r>
              </a:p>
              <a:p>
                <a:pPr lvl="1"/>
                <a:r>
                  <a:rPr lang="en-US" dirty="0" smtClean="0">
                    <a:sym typeface="Wingdings" pitchFamily="2" charset="2"/>
                  </a:rPr>
                  <a:t>Finding augmenting path with BFS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59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cont.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a 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we can’t bound the number of augmentations (?).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each solution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the entire enumeration.</a:t>
                </a:r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2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Contaminated clique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 smtClean="0"/>
                  <a:t>Random </a:t>
                </a:r>
                <a:r>
                  <a:rPr lang="en-US" i="1" dirty="0"/>
                  <a:t>corrupted clique graph</a:t>
                </a:r>
                <a:r>
                  <a:rPr lang="en-US" dirty="0"/>
                  <a:t> model similar to Ben-</a:t>
                </a:r>
                <a:r>
                  <a:rPr lang="en-US" dirty="0" err="1"/>
                  <a:t>Dor</a:t>
                </a:r>
                <a:r>
                  <a:rPr lang="en-US" dirty="0"/>
                  <a:t> et </a:t>
                </a:r>
                <a:r>
                  <a:rPr lang="en-US" dirty="0" smtClean="0"/>
                  <a:t>al.</a:t>
                </a:r>
              </a:p>
              <a:p>
                <a:r>
                  <a:rPr lang="en-US" dirty="0" smtClean="0"/>
                  <a:t>Start </a:t>
                </a:r>
                <a:r>
                  <a:rPr lang="en-US" dirty="0"/>
                  <a:t>with a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composed from several disjoint </a:t>
                </a:r>
                <a:r>
                  <a:rPr lang="en-US" dirty="0" smtClean="0"/>
                  <a:t>cliques.</a:t>
                </a:r>
              </a:p>
              <a:p>
                <a:r>
                  <a:rPr lang="en-US" dirty="0" smtClean="0"/>
                  <a:t>Flip </a:t>
                </a:r>
                <a:r>
                  <a:rPr lang="en-US" dirty="0"/>
                  <a:t>each edge/non-edge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1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Z:\ronzeira\CCG0.jpeg"/>
          <p:cNvPicPr/>
          <p:nvPr/>
        </p:nvPicPr>
        <p:blipFill>
          <a:blip r:embed="rId2"/>
          <a:srcRect l="28598" t="3628" r="25587" b="16310"/>
          <a:stretch>
            <a:fillRect/>
          </a:stretch>
        </p:blipFill>
        <p:spPr bwMode="auto">
          <a:xfrm>
            <a:off x="-30480" y="15240"/>
            <a:ext cx="3078480" cy="3642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9" descr="Z:\ronzeira\CCG05.jpeg"/>
          <p:cNvPicPr/>
          <p:nvPr/>
        </p:nvPicPr>
        <p:blipFill>
          <a:blip r:embed="rId3"/>
          <a:srcRect l="28977" t="4353" r="25664" b="16203"/>
          <a:stretch>
            <a:fillRect/>
          </a:stretch>
        </p:blipFill>
        <p:spPr bwMode="auto">
          <a:xfrm>
            <a:off x="3048000" y="16510"/>
            <a:ext cx="2895601" cy="3641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8" descr="Z:\ronzeira\CCG1.jpeg"/>
          <p:cNvPicPr/>
          <p:nvPr/>
        </p:nvPicPr>
        <p:blipFill>
          <a:blip r:embed="rId4"/>
          <a:srcRect l="28900" t="3869" r="25664" b="16280"/>
          <a:stretch>
            <a:fillRect/>
          </a:stretch>
        </p:blipFill>
        <p:spPr bwMode="auto">
          <a:xfrm>
            <a:off x="5943601" y="20954"/>
            <a:ext cx="3215640" cy="36366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1" descr="Z:\ronzeira\CCG15.jpeg"/>
          <p:cNvPicPr/>
          <p:nvPr/>
        </p:nvPicPr>
        <p:blipFill>
          <a:blip r:embed="rId5"/>
          <a:srcRect l="28534" t="3716" r="25408" b="16341"/>
          <a:stretch>
            <a:fillRect/>
          </a:stretch>
        </p:blipFill>
        <p:spPr bwMode="auto">
          <a:xfrm>
            <a:off x="-29846" y="3657600"/>
            <a:ext cx="3077845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12" descr="Z:\ronzeira\CCG2.jpeg"/>
          <p:cNvPicPr/>
          <p:nvPr/>
        </p:nvPicPr>
        <p:blipFill>
          <a:blip r:embed="rId6"/>
          <a:srcRect l="28912" t="3958" r="25577" b="16195"/>
          <a:stretch>
            <a:fillRect/>
          </a:stretch>
        </p:blipFill>
        <p:spPr bwMode="auto">
          <a:xfrm>
            <a:off x="3048000" y="3657601"/>
            <a:ext cx="2895601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13" descr="Z:\ronzeira\CCG25.jpeg"/>
          <p:cNvPicPr/>
          <p:nvPr/>
        </p:nvPicPr>
        <p:blipFill>
          <a:blip r:embed="rId7"/>
          <a:srcRect l="29012" t="3716" r="25471" b="15986"/>
          <a:stretch>
            <a:fillRect/>
          </a:stretch>
        </p:blipFill>
        <p:spPr bwMode="auto">
          <a:xfrm>
            <a:off x="5943601" y="3657601"/>
            <a:ext cx="3165474" cy="32181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08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Tests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Random </a:t>
                </a:r>
                <a:r>
                  <a:rPr lang="en-US" dirty="0"/>
                  <a:t>contaminated graph model with structure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200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Density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𝛾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vs. cohesion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𝛾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5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Quality assessment using </a:t>
                </a:r>
                <a:r>
                  <a:rPr lang="en-US" dirty="0" err="1" smtClean="0"/>
                  <a:t>Jaccard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0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Z:\ronzeira\DSCreg.jpeg"/>
          <p:cNvPicPr/>
          <p:nvPr/>
        </p:nvPicPr>
        <p:blipFill>
          <a:blip r:embed="rId3"/>
          <a:srcRect t="3547" r="2828" b="2047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9" descr="Z:\ronzeira\DSCreg05.jpeg"/>
          <p:cNvPicPr/>
          <p:nvPr/>
        </p:nvPicPr>
        <p:blipFill>
          <a:blip r:embed="rId4"/>
          <a:srcRect t="4058" r="2970" b="2089"/>
          <a:stretch>
            <a:fillRect/>
          </a:stretch>
        </p:blipFill>
        <p:spPr bwMode="auto">
          <a:xfrm>
            <a:off x="-32386" y="3429001"/>
            <a:ext cx="917638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97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Z:\ronzeira\DSCUni0021.jpeg"/>
          <p:cNvPicPr/>
          <p:nvPr/>
        </p:nvPicPr>
        <p:blipFill>
          <a:blip r:embed="rId3"/>
          <a:srcRect t="4058" r="2840" b="2184"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0" descr="Z:\ronzeira\DSCUniReg.jpeg"/>
          <p:cNvPicPr/>
          <p:nvPr/>
        </p:nvPicPr>
        <p:blipFill>
          <a:blip r:embed="rId4"/>
          <a:srcRect t="3709" r="2662" b="2183"/>
          <a:stretch>
            <a:fillRect/>
          </a:stretch>
        </p:blipFill>
        <p:spPr bwMode="auto">
          <a:xfrm>
            <a:off x="12032" y="3657600"/>
            <a:ext cx="9131968" cy="3212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/>
              <p:cNvSpPr/>
              <p:nvPr/>
            </p:nvSpPr>
            <p:spPr>
              <a:xfrm>
                <a:off x="7162800" y="609600"/>
                <a:ext cx="16061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מלבן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09600"/>
                <a:ext cx="160614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לבן 6"/>
              <p:cNvSpPr/>
              <p:nvPr/>
            </p:nvSpPr>
            <p:spPr>
              <a:xfrm>
                <a:off x="6934200" y="1219200"/>
                <a:ext cx="205261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𝑈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1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</a:rPr>
                        <m:t>2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מלבן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219200"/>
                <a:ext cx="205261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Cuts and flows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=∅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𝑒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dirty="0">
                    <a:solidFill>
                      <a:prstClr val="black"/>
                    </a:solidFill>
                  </a:rPr>
                  <a:t>Max-flow min-cut theorem.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(</a:t>
                </a:r>
                <a:r>
                  <a:rPr lang="en-US" dirty="0">
                    <a:solidFill>
                      <a:prstClr val="black"/>
                    </a:solidFill>
                  </a:rPr>
                  <a:t>Ford-Fulkerson, 1956): In any network,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the </a:t>
                </a:r>
                <a:r>
                  <a:rPr lang="en-US" dirty="0">
                    <a:solidFill>
                      <a:prstClr val="black"/>
                    </a:solidFill>
                  </a:rPr>
                  <a:t>value of max flow equals capacity of min cut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.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4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Z:\ronzeira\ChiSq1.jpeg"/>
          <p:cNvPicPr/>
          <p:nvPr/>
        </p:nvPicPr>
        <p:blipFill>
          <a:blip r:embed="rId3"/>
          <a:srcRect t="3764" r="20029" b="2387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3" descr="Z:\ronzeira\ChiSq2.jpeg"/>
          <p:cNvPicPr/>
          <p:nvPr/>
        </p:nvPicPr>
        <p:blipFill>
          <a:blip r:embed="rId4"/>
          <a:srcRect t="3378" r="20266" b="2469"/>
          <a:stretch>
            <a:fillRect/>
          </a:stretch>
        </p:blipFill>
        <p:spPr bwMode="auto">
          <a:xfrm>
            <a:off x="20053" y="3429001"/>
            <a:ext cx="9123947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/>
              <p:cNvSpPr/>
              <p:nvPr/>
            </p:nvSpPr>
            <p:spPr>
              <a:xfrm>
                <a:off x="5486400" y="1143000"/>
                <a:ext cx="897553" cy="589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מלבן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143000"/>
                <a:ext cx="897553" cy="5892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לבן 7"/>
              <p:cNvSpPr/>
              <p:nvPr/>
            </p:nvSpPr>
            <p:spPr>
              <a:xfrm>
                <a:off x="5486400" y="4554301"/>
                <a:ext cx="897553" cy="589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מלבן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554301"/>
                <a:ext cx="897553" cy="5892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Z:\ronzeira\DSCChiReg.jpeg"/>
          <p:cNvPicPr/>
          <p:nvPr/>
        </p:nvPicPr>
        <p:blipFill>
          <a:blip r:embed="rId3"/>
          <a:srcRect t="3651" r="2710" b="2554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5" descr="Z:\ronzeira\DSCChiGamma05.jpeg"/>
          <p:cNvPicPr/>
          <p:nvPr/>
        </p:nvPicPr>
        <p:blipFill>
          <a:blip r:embed="rId4"/>
          <a:srcRect t="3956" r="2710" b="2691"/>
          <a:stretch>
            <a:fillRect/>
          </a:stretch>
        </p:blipFill>
        <p:spPr bwMode="auto">
          <a:xfrm>
            <a:off x="-22158" y="3429001"/>
            <a:ext cx="9166158" cy="3445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/>
              <p:cNvSpPr/>
              <p:nvPr/>
            </p:nvSpPr>
            <p:spPr>
              <a:xfrm>
                <a:off x="7086600" y="1508642"/>
                <a:ext cx="1667444" cy="589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~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מלבן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508642"/>
                <a:ext cx="1667444" cy="5892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לבן 7"/>
              <p:cNvSpPr/>
              <p:nvPr/>
            </p:nvSpPr>
            <p:spPr>
              <a:xfrm>
                <a:off x="7086600" y="902079"/>
                <a:ext cx="1827744" cy="589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~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מלבן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902079"/>
                <a:ext cx="1827744" cy="5892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0701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X:\DSCSimChi5.jpeg"/>
          <p:cNvPicPr/>
          <p:nvPr/>
        </p:nvPicPr>
        <p:blipFill>
          <a:blip r:embed="rId3"/>
          <a:srcRect t="2951" r="2711" b="2218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7" descr="X:\DSCSimChi5Gamma05.jpeg"/>
          <p:cNvPicPr/>
          <p:nvPr/>
        </p:nvPicPr>
        <p:blipFill>
          <a:blip r:embed="rId4"/>
          <a:srcRect t="3584" r="2818" b="2472"/>
          <a:stretch>
            <a:fillRect/>
          </a:stretch>
        </p:blipFill>
        <p:spPr bwMode="auto">
          <a:xfrm>
            <a:off x="0" y="3429000"/>
            <a:ext cx="9144000" cy="3449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/>
              <p:cNvSpPr/>
              <p:nvPr/>
            </p:nvSpPr>
            <p:spPr>
              <a:xfrm>
                <a:off x="6858000" y="914400"/>
                <a:ext cx="1882695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~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מלבן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914400"/>
                <a:ext cx="1882695" cy="5786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לבן 6"/>
              <p:cNvSpPr/>
              <p:nvPr/>
            </p:nvSpPr>
            <p:spPr>
              <a:xfrm>
                <a:off x="6948248" y="1714500"/>
                <a:ext cx="1842812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~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מלבן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48" y="1714500"/>
                <a:ext cx="1842812" cy="5786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35695" y="452735"/>
            <a:ext cx="1905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Full graph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358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Cohesion improves the definition of density but still inferior to other methods.</a:t>
            </a:r>
          </a:p>
          <a:p>
            <a:r>
              <a:rPr lang="en-US" dirty="0" smtClean="0"/>
              <a:t>Only false positives, no false negatives.</a:t>
            </a:r>
          </a:p>
          <a:p>
            <a:r>
              <a:rPr lang="en-US" dirty="0" smtClean="0"/>
              <a:t>Useful in sparse graphs.</a:t>
            </a:r>
          </a:p>
          <a:p>
            <a:r>
              <a:rPr lang="en-US" dirty="0"/>
              <a:t>Surprisingly detects smallest </a:t>
            </a:r>
            <a:r>
              <a:rPr lang="en-US" dirty="0" smtClean="0"/>
              <a:t>cluster.</a:t>
            </a:r>
          </a:p>
          <a:p>
            <a:r>
              <a:rPr lang="en-US" dirty="0" smtClean="0"/>
              <a:t>Susceptible to symmetry. </a:t>
            </a:r>
          </a:p>
        </p:txBody>
      </p:sp>
    </p:spTree>
    <p:extLst>
      <p:ext uri="{BB962C8B-B14F-4D97-AF65-F5344CB8AC3E}">
        <p14:creationId xmlns:p14="http://schemas.microsoft.com/office/powerpoint/2010/main" val="41938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29002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257800"/>
            <a:ext cx="7867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14400" y="6400800"/>
            <a:ext cx="358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http://www.Princeton.EDU/~cos226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97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Ford &amp; Fulkerson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Residual network (given a flow and a network)</a:t>
                </a:r>
              </a:p>
              <a:p>
                <a:pPr lvl="1"/>
                <a:r>
                  <a:rPr lang="en-US" dirty="0"/>
                  <a:t>Residual capacity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Update original edges with the residual capacity</a:t>
                </a:r>
              </a:p>
              <a:p>
                <a:pPr lvl="1"/>
                <a:r>
                  <a:rPr lang="en-US" dirty="0"/>
                  <a:t>Send backward edges with their flow</a:t>
                </a:r>
              </a:p>
              <a:p>
                <a:r>
                  <a:rPr lang="en-US" dirty="0" smtClean="0"/>
                  <a:t>Theorem: Maximal flow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no augmenting path</a:t>
                </a:r>
              </a:p>
              <a:p>
                <a:r>
                  <a:rPr lang="en-US" dirty="0" smtClean="0"/>
                  <a:t>While there exist an augmenting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Find bottleneck capacity</a:t>
                </a:r>
              </a:p>
              <a:p>
                <a:pPr lvl="1"/>
                <a:r>
                  <a:rPr lang="en-US" dirty="0" smtClean="0"/>
                  <a:t>Augment flow along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Update residual graph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13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 of Worst-Case Running Times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" y="1600200"/>
            <a:ext cx="744855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89126" y="6488668"/>
            <a:ext cx="3754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http://www.Princeton.EDU/~cos226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357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Goldberg ’84</a:t>
                </a:r>
              </a:p>
              <a:p>
                <a:r>
                  <a:rPr lang="en-US" dirty="0" smtClean="0"/>
                  <a:t>Given an undirected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density of a </a:t>
                </a:r>
                <a:r>
                  <a:rPr lang="en-US" dirty="0" err="1"/>
                  <a:t>subgraph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  <m:r>
                      <a:rPr lang="en-US" i="1" dirty="0" smtClean="0">
                        <a:latin typeface="Cambria Math"/>
                      </a:rPr>
                      <m:t>⊆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defined </a:t>
                </a:r>
                <a:r>
                  <a:rPr lang="en-US" dirty="0" smtClean="0"/>
                  <a:t>as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𝑆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the set of edges in the </a:t>
                </a:r>
                <a:r>
                  <a:rPr lang="en-US" dirty="0" err="1"/>
                  <a:t>subgraph</a:t>
                </a:r>
                <a:r>
                  <a:rPr lang="en-US" dirty="0"/>
                  <a:t> induced by nodes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𝑆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simply the average degree  of the </a:t>
                </a:r>
                <a:r>
                  <a:rPr lang="en-US" dirty="0" err="1"/>
                  <a:t>subgraph</a:t>
                </a:r>
                <a:r>
                  <a:rPr lang="en-US" dirty="0"/>
                  <a:t> induced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2"/>
                <a:stretch>
                  <a:fillRect l="-1585" t="-2830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7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6345</TotalTime>
  <Words>4525</Words>
  <Application>Microsoft Office PowerPoint</Application>
  <PresentationFormat>‫הצגה על המסך (4:3)</PresentationFormat>
  <Paragraphs>292</Paragraphs>
  <Slides>53</Slides>
  <Notes>10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53</vt:i4>
      </vt:variant>
    </vt:vector>
  </HeadingPairs>
  <TitlesOfParts>
    <vt:vector size="54" baseType="lpstr">
      <vt:lpstr>Office Theme</vt:lpstr>
      <vt:lpstr>On finding cohesive subgraphs</vt:lpstr>
      <vt:lpstr>Agenda</vt:lpstr>
      <vt:lpstr>Background</vt:lpstr>
      <vt:lpstr>Flow networks</vt:lpstr>
      <vt:lpstr>Cuts and flows</vt:lpstr>
      <vt:lpstr>מצגת של PowerPoint</vt:lpstr>
      <vt:lpstr>Ford &amp; Fulkerson</vt:lpstr>
      <vt:lpstr>History of Worst-Case Running Times</vt:lpstr>
      <vt:lpstr>Density</vt:lpstr>
      <vt:lpstr>Dense subgraphs problems</vt:lpstr>
      <vt:lpstr>Maximum density subgraphs problem</vt:lpstr>
      <vt:lpstr>Densest k subgraph problem</vt:lpstr>
      <vt:lpstr>Densest at least k subgraph problem</vt:lpstr>
      <vt:lpstr>Densest at most k subgraph problem</vt:lpstr>
      <vt:lpstr>Cohesion</vt:lpstr>
      <vt:lpstr>Cohesion cont.</vt:lpstr>
      <vt:lpstr>Cohesion cont.</vt:lpstr>
      <vt:lpstr>Max cohesion subgraph</vt:lpstr>
      <vt:lpstr>Max cohesion algorithm</vt:lpstr>
      <vt:lpstr>מצגת של PowerPoint</vt:lpstr>
      <vt:lpstr>Algorithm cont.</vt:lpstr>
      <vt:lpstr>מצגת של PowerPoint</vt:lpstr>
      <vt:lpstr>Theorem 1</vt:lpstr>
      <vt:lpstr>Theorem 1 cont.</vt:lpstr>
      <vt:lpstr>Theorem 1 cont.</vt:lpstr>
      <vt:lpstr>Theorem 1 cont.</vt:lpstr>
      <vt:lpstr>Theorem 1 cont.</vt:lpstr>
      <vt:lpstr>Theorem 2</vt:lpstr>
      <vt:lpstr>Theorem 2 cont.</vt:lpstr>
      <vt:lpstr>Bound the search</vt:lpstr>
      <vt:lpstr>Bound the search cont.</vt:lpstr>
      <vt:lpstr>Theorem 3</vt:lpstr>
      <vt:lpstr>מצגת של PowerPoint</vt:lpstr>
      <vt:lpstr>Complexity</vt:lpstr>
      <vt:lpstr>Number of cohesive subgraphs</vt:lpstr>
      <vt:lpstr>Number of cohesive subgraphs</vt:lpstr>
      <vt:lpstr>Enumerate nearly cohesive subgraphs</vt:lpstr>
      <vt:lpstr>Reduction</vt:lpstr>
      <vt:lpstr>Proof</vt:lpstr>
      <vt:lpstr>Enumeration process</vt:lpstr>
      <vt:lpstr>Halt condition</vt:lpstr>
      <vt:lpstr>מצגת של PowerPoint</vt:lpstr>
      <vt:lpstr>Complexity</vt:lpstr>
      <vt:lpstr>Complexity cont.</vt:lpstr>
      <vt:lpstr>Contaminated clique model</vt:lpstr>
      <vt:lpstr>מצגת של PowerPoint</vt:lpstr>
      <vt:lpstr>Tests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Finding Dense Subgraphs and Applications to Gene Annotation Graphs</dc:title>
  <dc:creator>Ron Zeira</dc:creator>
  <cp:lastModifiedBy>Ron Zeira</cp:lastModifiedBy>
  <cp:revision>290</cp:revision>
  <dcterms:created xsi:type="dcterms:W3CDTF">2006-08-16T00:00:00Z</dcterms:created>
  <dcterms:modified xsi:type="dcterms:W3CDTF">2012-11-20T20:55:15Z</dcterms:modified>
</cp:coreProperties>
</file>